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86" r:id="rId10"/>
    <p:sldId id="287" r:id="rId11"/>
    <p:sldId id="289" r:id="rId12"/>
    <p:sldId id="288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63" r:id="rId21"/>
    <p:sldId id="265" r:id="rId22"/>
    <p:sldId id="266" r:id="rId23"/>
    <p:sldId id="267" r:id="rId24"/>
    <p:sldId id="268" r:id="rId25"/>
    <p:sldId id="298" r:id="rId26"/>
    <p:sldId id="299" r:id="rId27"/>
    <p:sldId id="303" r:id="rId28"/>
    <p:sldId id="269" r:id="rId29"/>
    <p:sldId id="270" r:id="rId30"/>
    <p:sldId id="271" r:id="rId31"/>
    <p:sldId id="272" r:id="rId32"/>
    <p:sldId id="273" r:id="rId33"/>
    <p:sldId id="274" r:id="rId34"/>
    <p:sldId id="300" r:id="rId35"/>
    <p:sldId id="301" r:id="rId36"/>
    <p:sldId id="302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97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9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1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2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32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3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0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0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2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0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F94E99-34A6-41EC-93F2-CA79EBC06D01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3BB047-FD80-4916-A0A9-E4BD858834C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5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817418"/>
            <a:ext cx="9448800" cy="29510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Актуальные вопросы соблюдения норм законодательства об образовании при осуществлении образовательной деятельности общеобразовательной организацией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8582" y="4530436"/>
            <a:ext cx="9351818" cy="12053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Начальник отдела по надзору и контролю за исполнением законодательства в сфере образования </a:t>
            </a:r>
          </a:p>
          <a:p>
            <a:pPr algn="ctr"/>
            <a:r>
              <a:rPr lang="ru-RU" sz="2400" b="1" dirty="0" smtClean="0"/>
              <a:t>Лукова А.А.</a:t>
            </a:r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600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58585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1)</a:t>
            </a:r>
            <a:r>
              <a:rPr lang="ru-RU" sz="2800" dirty="0"/>
              <a:t> </a:t>
            </a:r>
            <a:r>
              <a:rPr lang="ru-RU" sz="2800" b="1" dirty="0"/>
              <a:t>наличие на праве собственности или ином законном основании зданий, строений, сооружений, помещений и территорий, необходимых для осуществления образовательной деятельности по реализуемым в соответствии с лицензией образовательным программам:</a:t>
            </a:r>
          </a:p>
          <a:p>
            <a:pPr algn="just"/>
            <a:r>
              <a:rPr lang="ru-RU" sz="2800" dirty="0" err="1"/>
              <a:t>пп</a:t>
            </a:r>
            <a:r>
              <a:rPr lang="ru-RU" sz="2800" dirty="0"/>
              <a:t>. а) п. 6 Положения о лицензировании образовательной деятельности, утв.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800" dirty="0"/>
              <a:t>ч. 1 ст. 102 Федерального закона от 29 декабря 2012 г. № 273-ФЗ «Об образовании в Российской Федерации»;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86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731818"/>
            <a:ext cx="11180618" cy="454429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2</a:t>
            </a:r>
            <a:r>
              <a:rPr lang="ru-RU" sz="2800" b="1" dirty="0"/>
              <a:t>) наличие материально-технического обеспечения образовательной деятельности по реализуемым в соответствии с лицензией образовательным программам, оборудование помещений в соответствии с требованиями:</a:t>
            </a:r>
          </a:p>
          <a:p>
            <a:pPr algn="just"/>
            <a:r>
              <a:rPr lang="ru-RU" sz="2800" dirty="0" err="1"/>
              <a:t>пп</a:t>
            </a:r>
            <a:r>
              <a:rPr lang="ru-RU" sz="2800" dirty="0"/>
              <a:t>. б) п. 6 Положения о лицензировании образовательной деятельности, утв.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800" dirty="0"/>
              <a:t>п. 2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8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953491"/>
            <a:ext cx="11180618" cy="432261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3) наличие разработанных и утвержденных организацией, осуществляющей образовательную деятельность, образовательных программ:</a:t>
            </a:r>
          </a:p>
          <a:p>
            <a:pPr algn="just"/>
            <a:r>
              <a:rPr lang="ru-RU" sz="2400" dirty="0" err="1"/>
              <a:t>пп</a:t>
            </a:r>
            <a:r>
              <a:rPr lang="ru-RU" sz="2400" dirty="0"/>
              <a:t>. г) п. 6 Положения о лицензировании образовательной деятельности, утв.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400" dirty="0"/>
              <a:t>ст. 12 Федерального закона от 29 декабря 2012 г. № 273-ФЗ «Об образовании в Российской Федерации</a:t>
            </a:r>
            <a:r>
              <a:rPr lang="ru-RU" sz="2400" dirty="0" smtClean="0"/>
              <a:t>»;</a:t>
            </a:r>
          </a:p>
          <a:p>
            <a:pPr algn="just"/>
            <a:r>
              <a:rPr lang="ru-RU" sz="2400" dirty="0" smtClean="0"/>
              <a:t>Федеральные государственные образовательные стандарты ДО, НОО, ООО, СОО;</a:t>
            </a:r>
          </a:p>
          <a:p>
            <a:pPr algn="just"/>
            <a:r>
              <a:rPr lang="ru-RU" sz="2400" dirty="0" smtClean="0"/>
              <a:t>Федеральный компонент государственного образовательного стандарта.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6531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399309"/>
            <a:ext cx="11180618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/>
              <a:t>4) </a:t>
            </a:r>
            <a:r>
              <a:rPr lang="ru-RU" sz="2600" b="1" dirty="0"/>
              <a:t>наличие в штате лицензиата или привлечение им на ином законном основании педагогических работников,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программам: </a:t>
            </a:r>
          </a:p>
          <a:p>
            <a:pPr algn="just"/>
            <a:r>
              <a:rPr lang="ru-RU" sz="2400" dirty="0" err="1"/>
              <a:t>пп</a:t>
            </a:r>
            <a:r>
              <a:rPr lang="ru-RU" sz="2400" dirty="0"/>
              <a:t>. д) п.</a:t>
            </a:r>
            <a:r>
              <a:rPr lang="en-US" sz="2400" dirty="0"/>
              <a:t> </a:t>
            </a:r>
            <a:r>
              <a:rPr lang="ru-RU" sz="2400" dirty="0"/>
              <a:t>6 Положения о лицензировании образовательной деятельности, утвержденного постановлением Правительства Российской Федерации от 28 октября 2013 г. № 966;</a:t>
            </a:r>
          </a:p>
          <a:p>
            <a:pPr algn="just"/>
            <a:r>
              <a:rPr lang="ru-RU" sz="2400" dirty="0"/>
              <a:t>ст. 46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/>
              <a:t>подразделы II-III приказа Министерства здравоохранения и социального развития Российской Федерации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</a:t>
            </a:r>
            <a:r>
              <a:rPr lang="ru-RU" sz="2400" dirty="0" smtClean="0"/>
              <a:t>»;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667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5858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b="1" dirty="0"/>
              <a:t>4</a:t>
            </a:r>
            <a:r>
              <a:rPr lang="ru-RU" sz="3100" b="1" dirty="0"/>
              <a:t>) наличие в штате лицензиата или привлечение им на ином законном основании педагогических работников,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программам: </a:t>
            </a:r>
          </a:p>
          <a:p>
            <a:pPr algn="just"/>
            <a:r>
              <a:rPr lang="ru-RU" sz="2600" dirty="0"/>
              <a:t>приказ  Министерства труда и социальной защиты Российской Федерации от 18 октября 2013 г. № 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</a:p>
          <a:p>
            <a:pPr algn="just"/>
            <a:r>
              <a:rPr lang="ru-RU" sz="2600" dirty="0"/>
              <a:t>приказ  Министерства труда и социальной защиты Российской Федерации от 24 июля 2015 г. № 514н  «Об утверждении профессионального стандарта «педагог-психолог (психолог в сфере образования)»;</a:t>
            </a:r>
          </a:p>
          <a:p>
            <a:pPr algn="just"/>
            <a:r>
              <a:rPr lang="ru-RU" sz="2600" dirty="0"/>
              <a:t>приказ  Министерства труда и социальной защиты Российской Федерации от 10 января 2017 г. № 10н  «Об утверждении профессионального стандарта «специалист в области воспитания»</a:t>
            </a:r>
          </a:p>
          <a:p>
            <a:pPr algn="just"/>
            <a:r>
              <a:rPr lang="ru-RU" sz="2600" dirty="0"/>
              <a:t>приказ Минтруда России от 05.05.2018 № 298н «Об утверждении профессионального стандарта «Педагог дополнительного образования детей и взрослых»;</a:t>
            </a:r>
          </a:p>
          <a:p>
            <a:pPr algn="just"/>
            <a:endParaRPr lang="ru-RU" sz="22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123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58585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5) наличие печатных и (или) электронных образовательных и информационных ресурсов по реализуемым в соответствии с лицензией образовательным программам:</a:t>
            </a:r>
          </a:p>
          <a:p>
            <a:pPr algn="just"/>
            <a:r>
              <a:rPr lang="ru-RU" sz="2400" dirty="0" err="1"/>
              <a:t>пп</a:t>
            </a:r>
            <a:r>
              <a:rPr lang="ru-RU" sz="2400" dirty="0"/>
              <a:t>. е) п.</a:t>
            </a:r>
            <a:r>
              <a:rPr lang="en-US" sz="2400" dirty="0"/>
              <a:t> </a:t>
            </a:r>
            <a:r>
              <a:rPr lang="ru-RU" sz="2400" dirty="0"/>
              <a:t>6 Положения о лицензировании образовательной деятельности, утвержденного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400" dirty="0"/>
              <a:t>ст. 18 Федерального закона от 29 декабря 2012 г. № 273-ФЗ «Об образовании в Российской Федерации»;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717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58585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6) наличие санитарно-эпидемиологического заключения о соответствии санитарным правилам зданий, строений, сооружений, помещений, оборудования и иного имущества:</a:t>
            </a:r>
          </a:p>
          <a:p>
            <a:pPr algn="just"/>
            <a:r>
              <a:rPr lang="ru-RU" sz="2400" dirty="0" err="1"/>
              <a:t>пп</a:t>
            </a:r>
            <a:r>
              <a:rPr lang="ru-RU" sz="2400" dirty="0"/>
              <a:t>. ж) п.</a:t>
            </a:r>
            <a:r>
              <a:rPr lang="en-US" sz="2400" dirty="0"/>
              <a:t> </a:t>
            </a:r>
            <a:r>
              <a:rPr lang="ru-RU" sz="2400" dirty="0"/>
              <a:t>6 Положения о лицензировании образовательной деятельности, утвержденного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400" dirty="0"/>
              <a:t>п. 2 ст.</a:t>
            </a:r>
            <a:r>
              <a:rPr lang="en-US" sz="2400" dirty="0"/>
              <a:t> </a:t>
            </a:r>
            <a:r>
              <a:rPr lang="ru-RU" sz="2400" dirty="0"/>
              <a:t>40 Федерального закона от 30 марта 1999 г. № 52-ФЗ «О санитарно-эпидемиологическом благополучии населения»;</a:t>
            </a:r>
          </a:p>
          <a:p>
            <a:pPr algn="just"/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9665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Лицензионный контроль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58585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7) наличие у образовательной организации безопасных условий обучения, 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обучающихся, работников образовательной организации, с учетом соответствующих требований, установленных в федеральных государственных образовательных стандартах:</a:t>
            </a:r>
          </a:p>
          <a:p>
            <a:pPr algn="just"/>
            <a:r>
              <a:rPr lang="ru-RU" sz="2400" dirty="0" err="1"/>
              <a:t>пп</a:t>
            </a:r>
            <a:r>
              <a:rPr lang="ru-RU" sz="2400" dirty="0"/>
              <a:t>. з) п.</a:t>
            </a:r>
            <a:r>
              <a:rPr lang="en-US" sz="2400" dirty="0"/>
              <a:t> </a:t>
            </a:r>
            <a:r>
              <a:rPr lang="ru-RU" sz="2400" dirty="0"/>
              <a:t>6 Положения о лицензировании образовательной деятельности, утвержденного постановлением Правительства Российской Федерации от 28 октября 2013 г. № 966;</a:t>
            </a:r>
          </a:p>
          <a:p>
            <a:pPr algn="just"/>
            <a:r>
              <a:rPr lang="ru-RU" sz="2400" dirty="0"/>
              <a:t>ч. 6 ст. 28 Федерального закона от 29 декабря 2012 г. № 273-ФЗ «Об образовании в Российской Федерации».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9411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государственный контроль качества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704109"/>
            <a:ext cx="11180618" cy="457199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1) соответствие основных общеобразовательных программ требованиям федеральных государственных образовательных стандартов:</a:t>
            </a:r>
          </a:p>
          <a:p>
            <a:pPr algn="just"/>
            <a:r>
              <a:rPr lang="ru-RU" sz="2400" dirty="0" smtClean="0"/>
              <a:t>ч</a:t>
            </a:r>
            <a:r>
              <a:rPr lang="ru-RU" sz="2400" dirty="0"/>
              <a:t>. 7 ст. 12 Федерального закона от 29 декабря 2012 г. № 273-ФЗ «Об образовании в Российской Федерации»; </a:t>
            </a:r>
          </a:p>
          <a:p>
            <a:pPr algn="just"/>
            <a:r>
              <a:rPr lang="ru-RU" sz="2400" dirty="0" smtClean="0"/>
              <a:t>Федеральные государственные образовательные стандарты НОО, ООО, СОО;</a:t>
            </a:r>
          </a:p>
          <a:p>
            <a:pPr algn="just"/>
            <a:r>
              <a:rPr lang="ru-RU" sz="2400" dirty="0" smtClean="0"/>
              <a:t>Федеральный компонент государственного образовательного стандарта;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617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государственный контроль качества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704109"/>
            <a:ext cx="11180618" cy="45719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2) </a:t>
            </a:r>
            <a:r>
              <a:rPr lang="ru-RU" sz="2400" b="1" dirty="0"/>
              <a:t>) реализация в полном объёме образовательных программ:</a:t>
            </a:r>
          </a:p>
          <a:p>
            <a:pPr algn="just"/>
            <a:r>
              <a:rPr lang="ru-RU" sz="2400" dirty="0"/>
              <a:t>п. 1 ч. 6   ст. 28 Федерального закона от 29 декабря 2012 г. № 273-ФЗ «Об образовании в Российской Федерации»; </a:t>
            </a:r>
          </a:p>
          <a:p>
            <a:pPr algn="just"/>
            <a:r>
              <a:rPr lang="ru-RU" sz="2400" dirty="0"/>
              <a:t>соответствие содержания образования и качества подготовки обучающихся образовательного учреждения требованиям федеральных государственных образовательных стандартов:</a:t>
            </a:r>
          </a:p>
          <a:p>
            <a:pPr algn="just"/>
            <a:r>
              <a:rPr lang="ru-RU" sz="2400" dirty="0"/>
              <a:t> ч. 7 ст. 28 Федерального закона от 29 декабря 2012 г. № 273-ФЗ «Об образовании в Российской Федерации».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369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259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О</a:t>
            </a:r>
            <a:r>
              <a:rPr lang="ru-RU" sz="2800" b="1" dirty="0" smtClean="0"/>
              <a:t>бразовательная </a:t>
            </a:r>
            <a:r>
              <a:rPr lang="ru-RU" sz="2800" b="1" dirty="0"/>
              <a:t>деятельность - деятельность </a:t>
            </a:r>
            <a:r>
              <a:rPr lang="ru-RU" sz="2800" b="1" dirty="0" smtClean="0"/>
              <a:t>по </a:t>
            </a:r>
            <a:r>
              <a:rPr lang="ru-RU" sz="2800" b="1" dirty="0"/>
              <a:t>реализации образовательных </a:t>
            </a:r>
            <a:r>
              <a:rPr lang="ru-RU" sz="2800" b="1" dirty="0" smtClean="0"/>
              <a:t>программ (п. 17 ст. 2  ФЗ от 29.12.2012 г. № 273)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- Федеральный закон от 29.12.2012 г. № 273 «Об образовании в Российской Федерации»;</a:t>
            </a:r>
          </a:p>
          <a:p>
            <a:r>
              <a:rPr lang="ru-RU" sz="2400" dirty="0" smtClean="0"/>
              <a:t>- приказ Министерства образования и науки РФ от 30 августа 2013 г. № 1015 «Об утверждении Порядка организации и осуществления образовательной деятельности по основным общеобразовательным программам –образовательным программам начального общего, основного общего и среднего общего образования»;</a:t>
            </a:r>
          </a:p>
          <a:p>
            <a:r>
              <a:rPr lang="ru-RU" sz="2400" dirty="0" smtClean="0"/>
              <a:t>- федеральные государственные образовательные стандарты;</a:t>
            </a:r>
          </a:p>
          <a:p>
            <a:r>
              <a:rPr lang="ru-RU" sz="2400" dirty="0" smtClean="0"/>
              <a:t>- федеральный компонент государственного образовательного стандарта;</a:t>
            </a:r>
          </a:p>
          <a:p>
            <a:r>
              <a:rPr lang="ru-RU" sz="2400" dirty="0" smtClean="0"/>
              <a:t>- иные федеральные подзаконные акты в сфере образования.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19178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845733"/>
            <a:ext cx="11180618" cy="44303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 smtClean="0"/>
              <a:t>1) соответствие </a:t>
            </a:r>
            <a:r>
              <a:rPr lang="ru-RU" sz="2800" b="1" dirty="0"/>
              <a:t>содержания устава образовательной организации установленным требованиям и создание условий для ознакомления с ним всех работников и участников образовательного </a:t>
            </a:r>
            <a:r>
              <a:rPr lang="ru-RU" sz="2800" b="1" dirty="0" smtClean="0"/>
              <a:t>процесса:                                                                                                                   </a:t>
            </a:r>
          </a:p>
          <a:p>
            <a:pPr algn="just"/>
            <a:r>
              <a:rPr lang="ru-RU" sz="2800" dirty="0" smtClean="0"/>
              <a:t> - ст. 25, ч. 5 ст. 108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800" b="1" dirty="0"/>
              <a:t>2) исполнение образовательной организацией установленных компетенций и </a:t>
            </a:r>
            <a:r>
              <a:rPr lang="ru-RU" sz="2800" b="1" dirty="0" smtClean="0"/>
              <a:t>обязанностей: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 разработка </a:t>
            </a:r>
            <a:r>
              <a:rPr lang="ru-RU" sz="2800" b="1" dirty="0"/>
              <a:t>локальных нормативных актов;</a:t>
            </a:r>
          </a:p>
          <a:p>
            <a:pPr algn="just"/>
            <a:r>
              <a:rPr lang="ru-RU" sz="2800" dirty="0"/>
              <a:t>п. 1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800" dirty="0"/>
              <a:t>ст. 30 Федерального закона от 29 декабря 2012 г. № 273-ФЗ «Об образовании в Российской Федерации</a:t>
            </a:r>
            <a:r>
              <a:rPr lang="ru-RU" sz="2800" dirty="0" smtClean="0"/>
              <a:t>»;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22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845734"/>
            <a:ext cx="11180618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 предоставление </a:t>
            </a:r>
            <a:r>
              <a:rPr lang="ru-RU" sz="2400" b="1" dirty="0"/>
              <a:t>учредителю и общественности ежегодного отчета о поступлении и расходовании финансовых и материальных средств, а также отчета о результатах </a:t>
            </a:r>
            <a:r>
              <a:rPr lang="ru-RU" sz="2400" b="1" dirty="0" err="1"/>
              <a:t>самообследования</a:t>
            </a:r>
            <a:r>
              <a:rPr lang="ru-RU" sz="2400" b="1" dirty="0"/>
              <a:t>:</a:t>
            </a:r>
          </a:p>
          <a:p>
            <a:pPr algn="just"/>
            <a:r>
              <a:rPr lang="ru-RU" sz="2400" dirty="0" err="1"/>
              <a:t>п.п</a:t>
            </a:r>
            <a:r>
              <a:rPr lang="ru-RU" sz="2400" dirty="0"/>
              <a:t>. 3, 13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 err="1"/>
              <a:t>п.п</a:t>
            </a:r>
            <a:r>
              <a:rPr lang="ru-RU" sz="2400" dirty="0"/>
              <a:t>. 3, 5-8 Порядка проведения </a:t>
            </a:r>
            <a:r>
              <a:rPr lang="ru-RU" sz="2400" dirty="0" err="1"/>
              <a:t>самообследования</a:t>
            </a:r>
            <a:r>
              <a:rPr lang="ru-RU" sz="2400" dirty="0"/>
              <a:t> образовательной организацией, утв. приказом Министерства образования и науки РФ от        14 июня 2013 г. № 462;</a:t>
            </a:r>
          </a:p>
          <a:p>
            <a:pPr algn="just"/>
            <a:r>
              <a:rPr lang="ru-RU" sz="2400" dirty="0"/>
              <a:t>приложения №№ 1, 2 к приказу Министерства образования и науки РФ от 10 декабря 2013 г. № 1324 «Об утверждении показателей деятельности образовательной организации, подлежащей </a:t>
            </a:r>
            <a:r>
              <a:rPr lang="ru-RU" sz="2400" dirty="0" err="1"/>
              <a:t>самообследованию</a:t>
            </a:r>
            <a:r>
              <a:rPr lang="ru-RU" sz="2400" dirty="0"/>
              <a:t>»;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3528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845734"/>
            <a:ext cx="11180618" cy="40233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600" b="1" dirty="0" smtClean="0"/>
              <a:t> разработка </a:t>
            </a:r>
            <a:r>
              <a:rPr lang="ru-RU" sz="2600" b="1" dirty="0"/>
              <a:t>и </a:t>
            </a:r>
            <a:r>
              <a:rPr lang="ru-RU" sz="2600" b="1" dirty="0" smtClean="0"/>
              <a:t>утверждение </a:t>
            </a:r>
            <a:r>
              <a:rPr lang="ru-RU" sz="2600" b="1" dirty="0"/>
              <a:t>по согласованию с учредителем программы развития образовательной организации:</a:t>
            </a:r>
          </a:p>
          <a:p>
            <a:pPr algn="just"/>
            <a:r>
              <a:rPr lang="ru-RU" sz="2600" dirty="0"/>
              <a:t>п. 7 ч. 3 ст. 28 Федерального закона от 29 декабря 2012 г. № 273-ФЗ «Об образовании в Российской Федерации»;</a:t>
            </a:r>
          </a:p>
          <a:p>
            <a:pPr marL="0" indent="0" algn="just">
              <a:buNone/>
            </a:pPr>
            <a:endParaRPr lang="ru-RU" sz="2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/>
              <a:t> </a:t>
            </a:r>
            <a:r>
              <a:rPr lang="ru-RU" sz="2600" b="1" dirty="0" smtClean="0"/>
              <a:t>установление </a:t>
            </a:r>
            <a:r>
              <a:rPr lang="ru-RU" sz="2600" b="1" dirty="0"/>
              <a:t>штатного расписания:</a:t>
            </a:r>
          </a:p>
          <a:p>
            <a:pPr algn="just"/>
            <a:r>
              <a:rPr lang="ru-RU" sz="2600" dirty="0"/>
              <a:t>п. 4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600" dirty="0" err="1"/>
              <a:t>пп</a:t>
            </a:r>
            <a:r>
              <a:rPr lang="ru-RU" sz="2600" dirty="0"/>
              <a:t>. 2 п. 1, п. 2 постановления</a:t>
            </a:r>
            <a:r>
              <a:rPr lang="ru-RU" sz="2600" b="1" dirty="0"/>
              <a:t> </a:t>
            </a:r>
            <a:r>
              <a:rPr lang="ru-RU" sz="2600" dirty="0"/>
              <a:t>Правительства Российской Федерации от 8 августа 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организаций»;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765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914400"/>
            <a:ext cx="11180618" cy="5375564"/>
          </a:xfrm>
        </p:spPr>
        <p:txBody>
          <a:bodyPr>
            <a:noAutofit/>
          </a:bodyPr>
          <a:lstStyle/>
          <a:p>
            <a:pPr lvl="1" algn="just"/>
            <a:r>
              <a:rPr lang="ru-RU" b="1" dirty="0" smtClean="0"/>
              <a:t>прием </a:t>
            </a:r>
            <a:r>
              <a:rPr lang="ru-RU" b="1" dirty="0"/>
              <a:t>на работу работников, заключения с ними и расторжения трудовых договоров, распределения должностных обязанностей, создания условий и организации дополнительного профессионального образования работников: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</a:t>
            </a:r>
            <a:r>
              <a:rPr lang="ru-RU" dirty="0"/>
              <a:t>. 5 ч. 3 ст. 28, ч. 1 ст. 47 Федерального закона от 29 декабря 2012 г. № 273-ФЗ «Об образовании в Российской Федерации»;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приказ </a:t>
            </a:r>
            <a:r>
              <a:rPr lang="ru-RU" dirty="0"/>
              <a:t>Министерства здравоохранения и социального развития Российской Федерации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приказ  </a:t>
            </a:r>
            <a:r>
              <a:rPr lang="ru-RU" dirty="0"/>
              <a:t>Министерства труда и социальной защиты Российской Федерации от 18 октября 2013 г. № 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приказ  </a:t>
            </a:r>
            <a:r>
              <a:rPr lang="ru-RU" dirty="0"/>
              <a:t>Министерства труда и социальной защиты Российской Федерации от 24 июля 2015 г. № 514н  «Об утверждении профессионального стандарта «педагог-психолог (психолог в сфере образования)»;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приказ  </a:t>
            </a:r>
            <a:r>
              <a:rPr lang="ru-RU" dirty="0"/>
              <a:t>Министерства труда и социальной защиты Российской Федерации от 10 января 2017 г. № 10н  «Об утверждении профессионального стандарта «специалист в области воспитания»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приказ Минтруда России от 05.05.2018 № 298н «Об утверждении профессионального стандарта «Педагог дополнительного образования детей и взрослых»;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865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413163"/>
            <a:ext cx="11180618" cy="49183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прием </a:t>
            </a:r>
            <a:r>
              <a:rPr lang="ru-RU" sz="2400" b="1" dirty="0"/>
              <a:t>обучающихся в образовательную организацию: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п</a:t>
            </a:r>
            <a:r>
              <a:rPr lang="ru-RU" sz="2400" dirty="0"/>
              <a:t>. 8 ч. 3 ст. 28 </a:t>
            </a:r>
            <a:r>
              <a:rPr lang="ru-RU" sz="2400" dirty="0" smtClean="0"/>
              <a:t>, ч</a:t>
            </a:r>
            <a:r>
              <a:rPr lang="ru-RU" sz="2400" dirty="0"/>
              <a:t>. 1 ст. </a:t>
            </a:r>
            <a:r>
              <a:rPr lang="ru-RU" sz="2400" dirty="0" smtClean="0"/>
              <a:t>53, 54, ч. 2 ст. 55, ч. 9 ст. 55 </a:t>
            </a:r>
            <a:r>
              <a:rPr lang="ru-RU" sz="2400" dirty="0"/>
              <a:t>Федерального закона от 29 декабря 2012 г. № 273-ФЗ «Об образовании в Российской Федерации»;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</a:t>
            </a:r>
            <a:r>
              <a:rPr lang="ru-RU" sz="2400" dirty="0" err="1" smtClean="0"/>
              <a:t>п.п</a:t>
            </a:r>
            <a:r>
              <a:rPr lang="ru-RU" sz="2400" dirty="0"/>
              <a:t>. 2-7, 18 Порядка приема на обучение по образовательным программам дошкольного образования, утв. приказом Министерства образования и науки Российской Федерации от 8 апреля 2014 г. № 293;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приложение </a:t>
            </a:r>
            <a:r>
              <a:rPr lang="ru-RU" sz="2400" dirty="0"/>
              <a:t>к приказу Министерства образования и науки Российской Федерации от 13 января 2014 г. № 8 «Об утверждении примерной формы договора об образовании по образовательным программам дошкольного образования»;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</a:t>
            </a:r>
            <a:r>
              <a:rPr lang="ru-RU" sz="2400" dirty="0" err="1" smtClean="0"/>
              <a:t>п.п</a:t>
            </a:r>
            <a:r>
              <a:rPr lang="ru-RU" sz="2400" dirty="0"/>
              <a:t>. 2-20 Порядка приема граждан на обучение по образовательным программам начального общего, основного общего и среднего общего образования, утв. приказом Министерства образования и науки Российской Федерации от 22 января 2014 г. № 32;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- ст</a:t>
            </a:r>
            <a:r>
              <a:rPr lang="ru-RU" sz="2400" dirty="0"/>
              <a:t>. 9 Закона Российской Федерации от 27 июля 2006 г. № 152-ФЗ «О персональных данных</a:t>
            </a:r>
            <a:r>
              <a:rPr lang="ru-RU" sz="2400" dirty="0" smtClean="0"/>
              <a:t>»;</a:t>
            </a:r>
            <a:endParaRPr lang="ru-RU" sz="24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1356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Журнал регистрации заявлений родителей (законных представителей)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о приеме в школу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205345"/>
            <a:ext cx="11180618" cy="51261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Регистрационный номер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smtClean="0"/>
              <a:t>Дата подачи заявления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Ф.И.О. заявителя (родителя (законного представителя)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Ф.И.О. ребенка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Дата рождения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Класс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Адрес места регистрации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Перечень документов, сданных при подаче заявления о приеме в школу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Роспись заявителя в получении расписки о сданных документах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Роспись ответственного должностного лица </a:t>
            </a:r>
            <a:r>
              <a:rPr lang="ru-RU" sz="2400" smtClean="0"/>
              <a:t>в </a:t>
            </a:r>
            <a:r>
              <a:rPr lang="ru-RU" sz="2400" smtClean="0"/>
              <a:t>получении документов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029695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Заявление родителя (законного представителя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о приеме ребенка в школу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717964"/>
            <a:ext cx="11180618" cy="46135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97280" y="1717964"/>
            <a:ext cx="104574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заявлении родителями (законными представителями) ребенка указываются следующие сведения: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фамилия, имя, отчество (последнее - при наличии) ребенка;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дата и место рождения ребенка;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фамилия, имя, отчество (последнее - при наличии) родителей (законных представителей) ребенка;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г) адрес места жительства ребенка, его родителей (законных представителей);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д) контактные телефоны родителей (законных представителей) ребенка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46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Заявление родителя (законного представителя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о приеме ребенка в школу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717964"/>
            <a:ext cx="11180618" cy="46135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13657" y="1717964"/>
            <a:ext cx="115497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Факт </a:t>
            </a:r>
            <a:r>
              <a:rPr lang="ru-RU" sz="2400" dirty="0"/>
              <a:t>ознакомления родителей (законных представителей) ребенка с лицензией на осуществление образовательной деятельности, свидетельством о государственной </a:t>
            </a:r>
            <a:r>
              <a:rPr lang="ru-RU" sz="2400" dirty="0" smtClean="0"/>
              <a:t>аккредитации, </a:t>
            </a:r>
            <a:r>
              <a:rPr lang="ru-RU" sz="2400" dirty="0"/>
              <a:t>уставом </a:t>
            </a:r>
            <a:r>
              <a:rPr lang="ru-RU" sz="2400" dirty="0" smtClean="0"/>
              <a:t>фиксируется </a:t>
            </a:r>
            <a:r>
              <a:rPr lang="ru-RU" sz="2400" dirty="0"/>
              <a:t>в заявлении о приеме и заверяется личной подписью родителей (законных представителей) ребенка.</a:t>
            </a:r>
          </a:p>
          <a:p>
            <a:pPr algn="just"/>
            <a:r>
              <a:rPr lang="ru-RU" sz="2400" dirty="0" smtClean="0"/>
              <a:t>	Подписью </a:t>
            </a:r>
            <a:r>
              <a:rPr lang="ru-RU" sz="2400" dirty="0"/>
              <a:t>родителей (законных представителей) ребенка фиксируется также согласие на обработку их персональных данных и персональных данных ребенка в порядке, установленном законодательством Российской </a:t>
            </a:r>
            <a:r>
              <a:rPr lang="ru-RU" sz="2400" dirty="0" smtClean="0"/>
              <a:t>Федерации.</a:t>
            </a:r>
            <a:endParaRPr lang="ru-RU" sz="2400" dirty="0"/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Примерная форма заявления размещается ОУ на информационном стенде и (или) на официальном сайте ОУ в сети "Интернет".</a:t>
            </a:r>
          </a:p>
          <a:p>
            <a:pPr indent="457200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93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определение </a:t>
            </a:r>
            <a:r>
              <a:rPr lang="ru-RU" sz="2400" b="1" dirty="0"/>
              <a:t>списка учебников в соответствии с утвержденным федеральным перечнем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</a:t>
            </a:r>
            <a:r>
              <a:rPr lang="ru-RU" sz="2400" b="1" dirty="0" smtClean="0"/>
              <a:t>образования</a:t>
            </a:r>
          </a:p>
          <a:p>
            <a:pPr algn="just"/>
            <a:r>
              <a:rPr lang="ru-RU" sz="2400" dirty="0"/>
              <a:t>п. 9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 smtClean="0"/>
              <a:t>приказ </a:t>
            </a:r>
            <a:r>
              <a:rPr lang="ru-RU" sz="2400" dirty="0"/>
              <a:t>Министерства просвещения Российской Федерации от 28 декабря 2018 г.  № 345 «О федеральном перечне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образования»;</a:t>
            </a:r>
          </a:p>
          <a:p>
            <a:pPr algn="just"/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574127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осуществление </a:t>
            </a:r>
            <a:r>
              <a:rPr lang="ru-RU" sz="2400" b="1" dirty="0"/>
              <a:t>текущего контроля успеваемости и промежуточной аттестации обучающихся, установления их форм, периодичности и порядка проведения:</a:t>
            </a:r>
          </a:p>
          <a:p>
            <a:pPr algn="just"/>
            <a:r>
              <a:rPr lang="ru-RU" sz="2400" dirty="0"/>
              <a:t>п. 10 ч. 3 ст. 28 Федерального закона от 29 декабря 2012 г. № 273-ФЗ «Об образовании в Российской Федерации»;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индивидуальный учет </a:t>
            </a:r>
            <a:r>
              <a:rPr lang="ru-RU" sz="2400" b="1" dirty="0"/>
              <a:t>результатов освоения обучающимися образовательных программ и поощрений </a:t>
            </a:r>
            <a:r>
              <a:rPr lang="ru-RU" sz="2400" b="1" dirty="0" smtClean="0"/>
              <a:t>обучающихся:</a:t>
            </a:r>
          </a:p>
          <a:p>
            <a:pPr algn="just"/>
            <a:r>
              <a:rPr lang="ru-RU" sz="2400" dirty="0" smtClean="0"/>
              <a:t>п</a:t>
            </a:r>
            <a:r>
              <a:rPr lang="ru-RU" sz="2400" dirty="0"/>
              <a:t>. 11 ч. 3 ст. 28 Федерального закона от 29 декабря 2012 г. № 273-ФЗ «Об образовании в Российской Федерации»;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/>
              <a:t> </a:t>
            </a:r>
            <a:r>
              <a:rPr lang="ru-RU" sz="2400" b="1" dirty="0" smtClean="0"/>
              <a:t>функционирование </a:t>
            </a:r>
            <a:r>
              <a:rPr lang="ru-RU" sz="2400" b="1" dirty="0"/>
              <a:t>внутренней системы оценки качества образования:</a:t>
            </a:r>
          </a:p>
          <a:p>
            <a:r>
              <a:rPr lang="ru-RU" sz="2400" dirty="0"/>
              <a:t>п. 13 ч. 3 ст. 28 Федерального закона от 29 декабря 2012 г. № 273-ФЗ «Об образовании в Российской Федерации»;</a:t>
            </a:r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2052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Федеральные подзаконные акты в сфере образования регулируют отдельные вопросы организации и осуществления образовательной деятельности, особенности образовательных отношений, содержание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ru-RU" dirty="0" smtClean="0"/>
          </a:p>
          <a:p>
            <a:pPr lvl="1" algn="ctr"/>
            <a:r>
              <a:rPr lang="ru-RU" sz="2800" dirty="0" smtClean="0"/>
              <a:t>Информация о перечне федеральных подзаконных актах размещена на официальном сайте Управления по надзору и контролю в сфере образования Министерства просвещения, науки и по делам молодежи КБР в сети «Интернет»</a:t>
            </a:r>
          </a:p>
          <a:p>
            <a:pPr lvl="1" algn="ctr"/>
            <a:r>
              <a:rPr lang="ru-RU" sz="4000" dirty="0" err="1" smtClean="0">
                <a:solidFill>
                  <a:srgbClr val="FF0000"/>
                </a:solidFill>
              </a:rPr>
              <a:t>кбрнадзор.рф</a:t>
            </a:r>
            <a:endParaRPr lang="ru-RU" sz="4000" dirty="0" smtClean="0">
              <a:solidFill>
                <a:srgbClr val="FF0000"/>
              </a:solidFill>
            </a:endParaRPr>
          </a:p>
          <a:p>
            <a:pPr lvl="1" algn="ctr"/>
            <a:r>
              <a:rPr lang="ru-RU" sz="2800" dirty="0" smtClean="0">
                <a:solidFill>
                  <a:schemeClr val="tx1"/>
                </a:solidFill>
              </a:rPr>
              <a:t>(раздел «Перечень обязательных требований»)</a:t>
            </a:r>
          </a:p>
          <a:p>
            <a:pPr marL="201168" lvl="1" indent="0" algn="ctr">
              <a:buNone/>
            </a:pPr>
            <a:r>
              <a:rPr lang="ru-RU" sz="2600" dirty="0" smtClean="0"/>
              <a:t>Управление </a:t>
            </a:r>
            <a:r>
              <a:rPr lang="ru-RU" sz="2600" dirty="0"/>
              <a:t>по надзору и контролю в сфере </a:t>
            </a:r>
            <a:r>
              <a:rPr lang="ru-RU" sz="2600" dirty="0" smtClean="0"/>
              <a:t>образования </a:t>
            </a:r>
            <a:r>
              <a:rPr lang="ru-RU" sz="2600" dirty="0" err="1" smtClean="0"/>
              <a:t>Минпросвещения</a:t>
            </a:r>
            <a:r>
              <a:rPr lang="ru-RU" sz="2600" dirty="0" smtClean="0"/>
              <a:t> КБР осуществляет переданные Российской </a:t>
            </a:r>
            <a:r>
              <a:rPr lang="ru-RU" sz="2600" dirty="0"/>
              <a:t>Федерацией полномочия </a:t>
            </a:r>
            <a:r>
              <a:rPr lang="ru-RU" sz="2600" dirty="0" smtClean="0"/>
              <a:t>по государственному контролю (надзору) в сфере образования в соответствии со ст. 7 </a:t>
            </a:r>
            <a:r>
              <a:rPr lang="ru-RU" sz="2600" dirty="0"/>
              <a:t>ФЗ от 29.12.2012 г. № 273</a:t>
            </a:r>
            <a:endParaRPr lang="ru-RU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02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b="1" dirty="0" smtClean="0"/>
              <a:t>создание </a:t>
            </a:r>
            <a:r>
              <a:rPr lang="ru-RU" sz="2400" b="1" dirty="0"/>
              <a:t>необходимых условий для охраны и укрепления здоровья, организации питания обучающихся и работников образовательной организации:</a:t>
            </a:r>
          </a:p>
          <a:p>
            <a:pPr algn="just"/>
            <a:r>
              <a:rPr lang="ru-RU" sz="2400" dirty="0"/>
              <a:t>п. 15 ч. 3 ст. 28, ст. 37, ст. 41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/>
              <a:t>ч. 7 ст. 79 Федерального закона от 29 декабря 2012 г. № 273-ФЗ «Об образовании в Российской Федерации</a:t>
            </a:r>
            <a:r>
              <a:rPr lang="ru-RU" sz="2400" dirty="0" smtClean="0"/>
              <a:t>»;</a:t>
            </a:r>
          </a:p>
          <a:p>
            <a:pPr algn="just"/>
            <a:r>
              <a:rPr lang="ru-RU" sz="2400" dirty="0"/>
              <a:t>п.2 ч.6 ст.10  </a:t>
            </a:r>
            <a:r>
              <a:rPr lang="ru-RU" sz="2400" dirty="0" smtClean="0"/>
              <a:t>Закона Кабардино-Балкарской Республики от 24 апреля 2014 г. № 23-РЗ  « Об образовании»;</a:t>
            </a:r>
          </a:p>
          <a:p>
            <a:pPr algn="just"/>
            <a:r>
              <a:rPr lang="ru-RU" sz="2400" dirty="0" smtClean="0"/>
              <a:t>п.1 </a:t>
            </a:r>
            <a:r>
              <a:rPr lang="ru-RU" sz="2400" dirty="0"/>
              <a:t>Постановления Правительства Кабардино-Балкарской Республики от 02.11.2006г. №300-ПП "О дополнительных мерах по обеспечению бесплатным питанием отдельных категорий учащихся (студентов) Государственных образовательных учреждений Кабардино-Балкарской Республики"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60788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b="1" dirty="0" smtClean="0"/>
              <a:t>выдача документов </a:t>
            </a:r>
            <a:r>
              <a:rPr lang="ru-RU" sz="2400" b="1" dirty="0"/>
              <a:t>об образовании и </a:t>
            </a:r>
            <a:r>
              <a:rPr lang="ru-RU" sz="2400" b="1" dirty="0" smtClean="0"/>
              <a:t>ученических медалей </a:t>
            </a:r>
            <a:r>
              <a:rPr lang="ru-RU" sz="2400" b="1" dirty="0"/>
              <a:t>«За особые успехи в учении», соблюдения требований к организации учета бланков аттестатов, приложений к ним и ученических медалей «За особые успехи в учении»:</a:t>
            </a:r>
          </a:p>
          <a:p>
            <a:r>
              <a:rPr lang="ru-RU" sz="2400" dirty="0"/>
              <a:t>п. 17 ч. 3 ст. 28 Федерального закона от 29 декабря 2012 г. № 273-ФЗ «Об образовании в Российской Федерации»;</a:t>
            </a:r>
          </a:p>
          <a:p>
            <a:r>
              <a:rPr lang="ru-RU" sz="2400" dirty="0" err="1"/>
              <a:t>ч.ч</a:t>
            </a:r>
            <a:r>
              <a:rPr lang="ru-RU" sz="2400" dirty="0"/>
              <a:t>. 2, 4, 6, 13, 16 ст. 60 Федерального закона от 29 декабря 2012 г. № 273-ФЗ «Об образовании в Российской Федерации»;</a:t>
            </a:r>
          </a:p>
          <a:p>
            <a:r>
              <a:rPr lang="ru-RU" sz="2400" dirty="0"/>
              <a:t>Порядок заполнения, учета и выдачи аттестатов об основном общем и среднем общем образовании и их дубликатов, утв. приказом Министерства образования и науки Российской Федерации от 14 февраля 2014 г. № 115;</a:t>
            </a:r>
          </a:p>
          <a:p>
            <a:r>
              <a:rPr lang="ru-RU" sz="2400" dirty="0"/>
              <a:t>Порядок выдачи медали «За особые успехи в учении», утв. приказом  Министерства образования и науки РФ от 23 июня 2014 г. № 685;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52724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800" b="1" dirty="0" smtClean="0"/>
              <a:t>внесение </a:t>
            </a:r>
            <a:r>
              <a:rPr lang="ru-RU" sz="2800" b="1" dirty="0"/>
              <a:t>сведений о выданных документах об образовании и документах об обучении в федеральную информационную систему: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. 1 ч. 2 ст. 98 </a:t>
            </a:r>
            <a:r>
              <a:rPr lang="ru-RU" sz="2800" dirty="0"/>
              <a:t>Федерального закона от 29 декабря 2012 г. № 273-ФЗ «Об образовании в Российской Федерации</a:t>
            </a:r>
            <a:r>
              <a:rPr lang="ru-RU" sz="2800" dirty="0" smtClean="0"/>
              <a:t>»;</a:t>
            </a:r>
          </a:p>
          <a:p>
            <a:r>
              <a:rPr lang="ru-RU" sz="2800" dirty="0" err="1" smtClean="0"/>
              <a:t>п.п</a:t>
            </a:r>
            <a:r>
              <a:rPr lang="ru-RU" sz="2800" dirty="0"/>
              <a:t>. 4-5, 8-10 постановления Правительства Российской Федерации от 26 августа 2013 г. № 729 «О федеральной информационной системе «Федеральный реестр сведений о документах об образовании и (или) о квалификации, документах об обучении»;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32959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274619"/>
            <a:ext cx="11180618" cy="5070764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3) изменение </a:t>
            </a:r>
            <a:r>
              <a:rPr lang="ru-RU" sz="2400" b="1" dirty="0"/>
              <a:t>и прекращение образовательных отношений:</a:t>
            </a:r>
          </a:p>
          <a:p>
            <a:r>
              <a:rPr lang="ru-RU" dirty="0"/>
              <a:t>ст. 57, </a:t>
            </a:r>
            <a:r>
              <a:rPr lang="ru-RU" dirty="0" err="1"/>
              <a:t>ч.ч</a:t>
            </a:r>
            <a:r>
              <a:rPr lang="ru-RU" dirty="0"/>
              <a:t>. 2,4 ст. 61 Федерального закона от 29 декабря 2012 г. № 273-ФЗ «Об образовании в Российской Федерации»;</a:t>
            </a:r>
          </a:p>
          <a:p>
            <a:r>
              <a:rPr lang="ru-RU" dirty="0" err="1" smtClean="0"/>
              <a:t>п.п</a:t>
            </a:r>
            <a:r>
              <a:rPr lang="ru-RU" dirty="0" smtClean="0"/>
              <a:t>. 5-11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утв. приказом Министерства образования и науки Российской Федерации от 28 декабря 2015 г. № 1527;</a:t>
            </a:r>
          </a:p>
          <a:p>
            <a:r>
              <a:rPr lang="ru-RU" dirty="0" err="1" smtClean="0"/>
              <a:t>п.п</a:t>
            </a:r>
            <a:r>
              <a:rPr lang="ru-RU" dirty="0"/>
              <a:t>. 6-12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приказом Министерства образования и науки Российской Федерации от 12 марта 2014 г. № 177;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44628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Заявление родителей (законных представителей)  </a:t>
            </a:r>
            <a:r>
              <a:rPr lang="ru-RU" sz="2800" b="1" dirty="0">
                <a:solidFill>
                  <a:schemeClr val="accent2"/>
                </a:solidFill>
              </a:rPr>
              <a:t>об отчислении в порядке перевода в принимающую организацию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7280" y="1662545"/>
            <a:ext cx="10058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заявлении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 представителей) несовершеннолетнего обучающегося об отчислении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указываются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фамилия, имя, отчество (при наличии) обучающегося;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дата рождения;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класс и профиль обучения (при наличии);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г) наименование принимающей организации. В случае переезда в другую местность указывается только населенный пункт, субъект Российской Федерации.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основании заявления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 представителей) несовершеннолетнего обучающегося об отчислении в порядке перевода исходная организация в трехдневный срок издает распорядительный акт об отчислении обучающегося в порядке перевода с указанием принимающей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927631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709" y="286604"/>
            <a:ext cx="10365971" cy="72477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Журнал регистрации заявлений родителей (законных представителей) об отчислении обучающегося в порядке перевода в принимающую организацию и выдаче личного дела обучающегося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011382"/>
            <a:ext cx="11180618" cy="533400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егистрационный номер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заявителя (законного представителя) обучающегося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обучающегося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Принимающая образовательная организация/Населенный пункт, субъект РФ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приказа об отчислении обучающегося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выдачи личного дела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 родителя (законного представителя) обучающегося в получении личного дела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 ответственного должностного лица, выдавшего личное дело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о получении уведомления о зачислении обучающегося в принимающую организацию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977702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Зачисление обучающегося в </a:t>
            </a:r>
            <a:r>
              <a:rPr lang="ru-RU" sz="2800" b="1" dirty="0">
                <a:solidFill>
                  <a:schemeClr val="accent2"/>
                </a:solidFill>
              </a:rPr>
              <a:t>принимающую организацию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618" y="1662545"/>
            <a:ext cx="11180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800" dirty="0" smtClean="0"/>
              <a:t>Зачисление </a:t>
            </a:r>
            <a:r>
              <a:rPr lang="ru-RU" sz="2800" dirty="0"/>
              <a:t>обучающегося в принимающую организацию в порядке перевода оформляется распорядительным актом руководителя принимающей организации (уполномоченного им лица) в течение трех рабочих дней после приема заявления и </a:t>
            </a:r>
            <a:r>
              <a:rPr lang="ru-RU" sz="2800" dirty="0" smtClean="0"/>
              <a:t>документов </a:t>
            </a:r>
            <a:r>
              <a:rPr lang="ru-RU" sz="2800" dirty="0"/>
              <a:t>с указанием даты зачисления и класса.</a:t>
            </a:r>
          </a:p>
          <a:p>
            <a:pPr algn="just"/>
            <a:r>
              <a:rPr lang="ru-RU" sz="2800" dirty="0" smtClean="0"/>
              <a:t>	Принимающая </a:t>
            </a:r>
            <a:r>
              <a:rPr lang="ru-RU" sz="2800" dirty="0"/>
              <a:t>организация при зачислении обучающегося, отчисленного из исходной организации, в течение </a:t>
            </a:r>
            <a:r>
              <a:rPr lang="ru-RU" sz="2800" b="1" dirty="0"/>
              <a:t>двух рабочих дней </a:t>
            </a:r>
            <a:r>
              <a:rPr lang="ru-RU" sz="2800" dirty="0"/>
              <a:t>с даты издания распорядительного акта о зачислении обучающегося в порядке перевода письменно уведомляет исходную организацию о номере и дате распорядительного акта о зачислении обучающегося в принимающую </a:t>
            </a:r>
            <a:r>
              <a:rPr lang="ru-RU" sz="2800" dirty="0" smtClean="0"/>
              <a:t>организацию.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30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r>
              <a:rPr lang="ru-RU" sz="2400" b="1" dirty="0"/>
              <a:t>5) соблюдение академических прав и свобод обучающихся:</a:t>
            </a:r>
          </a:p>
          <a:p>
            <a:r>
              <a:rPr lang="ru-RU" sz="2400" dirty="0" err="1"/>
              <a:t>п.п</a:t>
            </a:r>
            <a:r>
              <a:rPr lang="ru-RU" sz="2400" dirty="0"/>
              <a:t>. 2, 3, 9, 11, 17, 20, 21, 22, 26, 29 ч. 1, </a:t>
            </a:r>
            <a:r>
              <a:rPr lang="ru-RU" sz="2400" dirty="0" err="1"/>
              <a:t>ч.ч</a:t>
            </a:r>
            <a:r>
              <a:rPr lang="ru-RU" sz="2400" dirty="0"/>
              <a:t>. 4, 6, 9 ст. 34 Федерального закона от 29 декабря 2012 г. № 273-ФЗ «Об образовании в Российской Федерации»;</a:t>
            </a:r>
          </a:p>
          <a:p>
            <a:r>
              <a:rPr lang="ru-RU" sz="2400" dirty="0"/>
              <a:t>ст. 9 Федерального закона от 24 июля 1998 г. № 124-ФЗ «Об основных гарантиях прав ребенка в Российской Федерации»;</a:t>
            </a:r>
          </a:p>
          <a:p>
            <a:r>
              <a:rPr lang="ru-RU" sz="2400" dirty="0"/>
              <a:t>приказ Министерства образования и науки Российской Федерации от 15 марта 2013 г. № 185 «Об утверждении Порядка применения к обучающимся и снятия с обучающихся мер дисциплинарного взыскания»;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58697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6) организация обучения детей-инвалидов и детей с ограниченными возможностями здоровья:</a:t>
            </a:r>
          </a:p>
          <a:p>
            <a:pPr algn="just"/>
            <a:r>
              <a:rPr lang="ru-RU" sz="2400" dirty="0" err="1"/>
              <a:t>ч.ч</a:t>
            </a:r>
            <a:r>
              <a:rPr lang="ru-RU" sz="2400" dirty="0"/>
              <a:t>. 1-4, 11 ст. 79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 err="1"/>
              <a:t>п.п</a:t>
            </a:r>
            <a:r>
              <a:rPr lang="ru-RU" sz="2400" dirty="0"/>
              <a:t>. 3, 7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помощи, утв. приказом Министерства образования  и  науки Российской Федерации от 9 ноября 2015 г. № 1309;</a:t>
            </a:r>
          </a:p>
          <a:p>
            <a:pPr algn="just"/>
            <a:r>
              <a:rPr lang="ru-RU" sz="2400" b="1" dirty="0"/>
              <a:t>7) организации индивидуального обучения детей на дому:</a:t>
            </a:r>
          </a:p>
          <a:p>
            <a:pPr algn="just"/>
            <a:r>
              <a:rPr lang="ru-RU" sz="2400" dirty="0"/>
              <a:t>ч. 5 ст. 41, </a:t>
            </a:r>
            <a:r>
              <a:rPr lang="ru-RU" sz="2400" dirty="0" err="1"/>
              <a:t>ч.ч</a:t>
            </a:r>
            <a:r>
              <a:rPr lang="ru-RU" sz="2400" dirty="0"/>
              <a:t>. 10, 11 ст. 66 Федерального закона от 29 декабря 2012 г. № 273-ФЗ «Об образовании в Российской Федерации»;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69759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62545"/>
            <a:ext cx="11180618" cy="4682837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8</a:t>
            </a:r>
            <a:r>
              <a:rPr lang="ru-RU" sz="2400" b="1" dirty="0"/>
              <a:t>) соблюдение процедуры отчисления из образовательной организации обучающихся, достигших 15-летнего возраста:</a:t>
            </a:r>
          </a:p>
          <a:p>
            <a:pPr algn="just"/>
            <a:r>
              <a:rPr lang="ru-RU" sz="2400" dirty="0"/>
              <a:t>ч. 6 ст. 66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b="1" dirty="0"/>
              <a:t>9) соблюдение требования по получению обязательного среднего общего образования применительно к конкретному обучающемуся до достижения им возраста 18 лет:</a:t>
            </a:r>
          </a:p>
          <a:p>
            <a:pPr algn="just"/>
            <a:r>
              <a:rPr lang="ru-RU" sz="2400" dirty="0"/>
              <a:t>ч. 5 ст. 66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/>
              <a:t>п. 2 ч. 2 ст. 14 </a:t>
            </a:r>
            <a:r>
              <a:rPr lang="ru-RU" sz="2400" dirty="0" smtClean="0"/>
              <a:t>Федерального закона от 24 июня 1999 г. № 120-ФЗ «Об основах системы профилактики безнадзорности и правонарушений несовершеннолетних»</a:t>
            </a:r>
            <a:endParaRPr lang="ru-RU" sz="2400" dirty="0"/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53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03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Государственный контроль (надзор) в сфере образования (ст. 93 </a:t>
            </a:r>
            <a:r>
              <a:rPr lang="ru-RU" sz="3200" b="1" dirty="0"/>
              <a:t>ФЗ от 29.12.2012 г. № </a:t>
            </a:r>
            <a:r>
              <a:rPr lang="ru-RU" sz="3200" b="1" dirty="0" smtClean="0"/>
              <a:t>273)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17963"/>
            <a:ext cx="10058400" cy="4627419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srgbClr val="FF0000"/>
                </a:solidFill>
              </a:rPr>
              <a:t>государственный надзор в сфере </a:t>
            </a:r>
            <a:r>
              <a:rPr lang="ru-RU" sz="2800" dirty="0" smtClean="0">
                <a:solidFill>
                  <a:srgbClr val="FF0000"/>
                </a:solidFill>
              </a:rPr>
              <a:t>образования </a:t>
            </a:r>
            <a:r>
              <a:rPr lang="ru-RU" sz="2800" dirty="0" smtClean="0"/>
              <a:t>- </a:t>
            </a:r>
            <a:r>
              <a:rPr lang="ru-RU" sz="2800" dirty="0"/>
              <a:t>деятельность, направленная на предупреждение, выявление и пресечение нарушения </a:t>
            </a:r>
            <a:r>
              <a:rPr lang="ru-RU" sz="2800" dirty="0" smtClean="0"/>
              <a:t>требований </a:t>
            </a:r>
            <a:r>
              <a:rPr lang="ru-RU" sz="2800" dirty="0"/>
              <a:t>законодательства об образовании посредством организации и проведения проверок органов и организаций, принятия предусмотренных законодательством Российской Федерации мер по пресечению и (или) устранению последствий выявленных нарушений таких </a:t>
            </a:r>
            <a:r>
              <a:rPr lang="ru-RU" sz="2800" dirty="0" smtClean="0"/>
              <a:t>требований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srgbClr val="FF0000"/>
                </a:solidFill>
              </a:rPr>
              <a:t>государственный контроль качества </a:t>
            </a:r>
            <a:r>
              <a:rPr lang="ru-RU" sz="2800" dirty="0" smtClean="0">
                <a:solidFill>
                  <a:srgbClr val="FF0000"/>
                </a:solidFill>
              </a:rPr>
              <a:t>образования </a:t>
            </a:r>
            <a:r>
              <a:rPr lang="ru-RU" sz="2800" dirty="0" smtClean="0"/>
              <a:t>-</a:t>
            </a:r>
            <a:r>
              <a:rPr lang="ru-RU" sz="2800" dirty="0"/>
              <a:t> деятельность по оценке соответствия содержания и качества подготовки обучающихся по имеющим государственную аккредитацию образовательным программам федеральным государственным образовательным стандартам посредством организации и проведения проверок качества образования и принятия по их результатам</a:t>
            </a:r>
            <a:r>
              <a:rPr lang="ru-RU" sz="2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Осуществляется в порядке, предусмотренном </a:t>
            </a:r>
            <a:r>
              <a:rPr lang="ru-RU" sz="2400" dirty="0">
                <a:solidFill>
                  <a:srgbClr val="FF0000"/>
                </a:solidFill>
              </a:rPr>
              <a:t>Федеральным законом от 26.12.2008 г. </a:t>
            </a:r>
            <a:r>
              <a:rPr lang="ru-RU" sz="2400" dirty="0" smtClean="0">
                <a:solidFill>
                  <a:srgbClr val="FF0000"/>
                </a:solidFill>
              </a:rPr>
              <a:t>         № </a:t>
            </a:r>
            <a:r>
              <a:rPr lang="ru-RU" sz="2400" dirty="0">
                <a:solidFill>
                  <a:srgbClr val="FF0000"/>
                </a:solidFill>
              </a:rPr>
              <a:t>294-ФЗ "О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2400" dirty="0" smtClean="0">
                <a:solidFill>
                  <a:srgbClr val="FF0000"/>
                </a:solidFill>
              </a:rPr>
              <a:t>"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43560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655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10</a:t>
            </a:r>
            <a:r>
              <a:rPr lang="ru-RU" sz="2400" b="1" dirty="0"/>
              <a:t>) защита детей от информации, причиняющей вред их здоровью и развитию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ч.ч</a:t>
            </a:r>
            <a:r>
              <a:rPr lang="ru-RU" sz="2400" dirty="0"/>
              <a:t>. 4 - 5 ст. 11, ч. 1 ст</a:t>
            </a:r>
            <a:r>
              <a:rPr lang="ru-RU" sz="2400" dirty="0" smtClean="0"/>
              <a:t>. 14,  </a:t>
            </a:r>
            <a:r>
              <a:rPr lang="ru-RU" sz="2400" dirty="0"/>
              <a:t>ст. 15 Федерального закона от 29 декабря 2010 г. № 436-ФЗ «О защите детей от информации, причиняющей вред их здоровью и развитию»;</a:t>
            </a:r>
          </a:p>
          <a:p>
            <a:r>
              <a:rPr lang="ru-RU" sz="2400" dirty="0" err="1"/>
              <a:t>п.п</a:t>
            </a:r>
            <a:r>
              <a:rPr lang="ru-RU" sz="2400" dirty="0"/>
              <a:t>. 3 - 5 Требований к административным и организационным мерам, техническим и программно-аппаратным средствам защиты детей от информации, причиняющей вред их здоровью и (или) развитию, утв. приказом </a:t>
            </a:r>
            <a:r>
              <a:rPr lang="ru-RU" sz="2400" dirty="0" err="1"/>
              <a:t>Минкомсвязи</a:t>
            </a:r>
            <a:r>
              <a:rPr lang="ru-RU" sz="2400" dirty="0"/>
              <a:t> России от 16 июня 2014 г. № 161;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15946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65512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11) соблюдение порядка проведения государственной итоговой аттестации:</a:t>
            </a:r>
          </a:p>
          <a:p>
            <a:pPr algn="just"/>
            <a:r>
              <a:rPr lang="ru-RU" sz="2400" dirty="0"/>
              <a:t>п. 34 Порядка проведения государственной итоговой аттестации по п. 34 Порядка проведения государственной итоговой аттестации по образовательным программам основного общего образования, утв.</a:t>
            </a:r>
            <a:r>
              <a:rPr lang="ru-RU" sz="2400" b="1" dirty="0"/>
              <a:t> </a:t>
            </a:r>
            <a:r>
              <a:rPr lang="ru-RU" sz="2400" dirty="0" smtClean="0"/>
              <a:t>приказом Министерства просвещения Российской Федерации и </a:t>
            </a:r>
            <a:r>
              <a:rPr lang="ru-RU" sz="2400" dirty="0"/>
              <a:t>Федеральной службы по надзору в сфере образования и науки   от 7 ноября 2018 г. № 189/1513</a:t>
            </a:r>
            <a:r>
              <a:rPr lang="ru-RU" sz="2400" b="1" dirty="0"/>
              <a:t>);</a:t>
            </a:r>
            <a:endParaRPr lang="ru-RU" sz="2400" dirty="0"/>
          </a:p>
          <a:p>
            <a:pPr algn="just"/>
            <a:r>
              <a:rPr lang="ru-RU" sz="2400" dirty="0" smtClean="0"/>
              <a:t>п</a:t>
            </a:r>
            <a:r>
              <a:rPr lang="ru-RU" sz="2400" dirty="0"/>
              <a:t>. 42 Порядка проведения государственной итоговой аттестации по образовательным программам среднего общего образования, утв.</a:t>
            </a:r>
            <a:r>
              <a:rPr lang="ru-RU" sz="2400" b="1" dirty="0"/>
              <a:t> </a:t>
            </a:r>
            <a:r>
              <a:rPr lang="ru-RU" sz="2400" dirty="0"/>
              <a:t>приказом Министерства просвещения Российской Федерации </a:t>
            </a:r>
            <a:r>
              <a:rPr lang="ru-RU" sz="2400" dirty="0" smtClean="0"/>
              <a:t>и</a:t>
            </a:r>
            <a:r>
              <a:rPr lang="ru-RU" sz="2400" b="1" dirty="0" smtClean="0"/>
              <a:t> </a:t>
            </a:r>
            <a:r>
              <a:rPr lang="ru-RU" sz="2400" dirty="0"/>
              <a:t>Федеральной службы по надзору в сфере образования и нау</a:t>
            </a:r>
            <a:r>
              <a:rPr lang="ru-RU" sz="2400" b="1" dirty="0"/>
              <a:t>к</a:t>
            </a:r>
            <a:r>
              <a:rPr lang="ru-RU" sz="2400" dirty="0"/>
              <a:t>и   от 7 ноября 2018 г. № 190/1512</a:t>
            </a:r>
            <a:r>
              <a:rPr lang="ru-RU" sz="2400" b="1" dirty="0"/>
              <a:t>);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4156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90255"/>
            <a:ext cx="11180618" cy="465512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12) соблюдение установленных требований при проведении аттестации педагогических работников на соответствие занимаемой должности:</a:t>
            </a:r>
          </a:p>
          <a:p>
            <a:pPr algn="just"/>
            <a:r>
              <a:rPr lang="ru-RU" sz="2400" dirty="0"/>
              <a:t>ч. 2 ст. 49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/>
              <a:t> </a:t>
            </a:r>
            <a:r>
              <a:rPr lang="ru-RU" sz="2400" dirty="0" err="1"/>
              <a:t>п.п</a:t>
            </a:r>
            <a:r>
              <a:rPr lang="ru-RU" sz="2400" dirty="0"/>
              <a:t>. 5-13, 19-20 Порядка проведения аттестации педагогических работников организаций, осуществляющих образовательную деятельность приказа Министерства образования и науки Российской Федерации от 7 апреля 2014 г. № 276;</a:t>
            </a:r>
          </a:p>
          <a:p>
            <a:pPr algn="just"/>
            <a:r>
              <a:rPr lang="ru-RU" sz="2400" b="1" dirty="0"/>
              <a:t>13) осуществление допуска к педагогической деятельности на основе результатов обязательного медицинского осмотра:</a:t>
            </a:r>
          </a:p>
          <a:p>
            <a:pPr algn="just"/>
            <a:r>
              <a:rPr lang="ru-RU" sz="2400" dirty="0"/>
              <a:t>п. 9 ч. 1 ст. 48 Федерального закона от 29 декабря 2012 г. № 273-ФЗ «Об образовании в Российской Федерации»;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421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6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955965"/>
            <a:ext cx="11180618" cy="538941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14) осуществления допуска к педагогической деятельности на основе информации о наличии (отсутствии) судимости:</a:t>
            </a:r>
          </a:p>
          <a:p>
            <a:pPr algn="just"/>
            <a:r>
              <a:rPr lang="ru-RU" dirty="0"/>
              <a:t>ч. 1 ст. 47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dirty="0"/>
              <a:t>п. 2 ст. 11 Федерального закона от 24 июня 1999 г. № 120-ФЗ «Об основах системы профилактики безнадзорности и правонарушений несовершеннолетних</a:t>
            </a:r>
            <a:r>
              <a:rPr lang="ru-RU" dirty="0" smtClean="0"/>
              <a:t>»;</a:t>
            </a:r>
            <a:endParaRPr lang="ru-RU" dirty="0"/>
          </a:p>
          <a:p>
            <a:pPr algn="just"/>
            <a:r>
              <a:rPr lang="ru-RU" dirty="0" smtClean="0"/>
              <a:t>п</a:t>
            </a:r>
            <a:r>
              <a:rPr lang="ru-RU" dirty="0"/>
              <a:t>. 22</a:t>
            </a:r>
            <a:r>
              <a:rPr lang="ru-RU" b="1" dirty="0"/>
              <a:t> </a:t>
            </a:r>
            <a:r>
              <a:rPr lang="ru-RU" dirty="0"/>
              <a:t>Правил принятия комиссией по делам несовершеннолетних и защите их прав, созданной высшим исполнительным органом государственной власти субъекта Российской Федерации и осуществляющей деятельность на территории соответствующего субъекта Российской Федерации, решения о допуске или </a:t>
            </a:r>
            <a:r>
              <a:rPr lang="ru-RU" dirty="0" err="1"/>
              <a:t>недопуске</a:t>
            </a:r>
            <a:r>
              <a:rPr lang="ru-RU" dirty="0"/>
              <a:t> лиц, имевших судимость, к педагогической деятельности, к предпринимательской деятельности и (или) трудовой деятельности в сфере образования, воспитания, развития несовершеннолетних, организации их отдыха и оздоровления, медицинского обеспечения, социальной защиты и социального обслуживания, в сфере детско-юношеского спорта, культуры и искусства с участием несовершеннолетних, а также формы этого решения, утв. постановлением Правительства Российской Федерации от 5 августа 2015 г. № 796 «Об утверждении»;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2062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634837"/>
            <a:ext cx="11180618" cy="471054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15) соблюдение академических прав и свобод работников образовательных организаций на участие в управлении образовательной организацией, на свободу выбора и использование методик обучения и воспитания, учебных пособий и материалов, учебников в соответствии с образовательной программой:</a:t>
            </a:r>
          </a:p>
          <a:p>
            <a:pPr algn="just"/>
            <a:r>
              <a:rPr lang="ru-RU" sz="2400" dirty="0"/>
              <a:t>ч. 3 ст. 47 Федерального закона от 29 декабря 2012 г. № 273-ФЗ «Об образовании в Российской Федерации»;</a:t>
            </a:r>
          </a:p>
          <a:p>
            <a:r>
              <a:rPr lang="ru-RU" sz="2400" b="1" dirty="0" smtClean="0"/>
              <a:t>16) </a:t>
            </a:r>
            <a:r>
              <a:rPr lang="ru-RU" sz="2400" b="1" dirty="0"/>
              <a:t>соблюдение требований при организации изучения учебных предметов, курсов, дисциплин (модулей), направленных на получение обучающимися знаний об основах духовно-нравственной культуры народов Российской Федерации, о нравственных принципах, об исторических и культурных традициях мировой религии (мировых религий):</a:t>
            </a:r>
          </a:p>
          <a:p>
            <a:r>
              <a:rPr lang="ru-RU" sz="2400" dirty="0" err="1"/>
              <a:t>ч.ч</a:t>
            </a:r>
            <a:r>
              <a:rPr lang="ru-RU" sz="2400" dirty="0"/>
              <a:t>. 1-3 ст. 87 Федерального закона от 29 декабря 2012 г. № 273-ФЗ «Об образовании в Российской Федерации»;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98504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476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900546"/>
            <a:ext cx="11180618" cy="544483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17) </a:t>
            </a:r>
            <a:r>
              <a:rPr lang="ru-RU" sz="2400" dirty="0"/>
              <a:t>соблюдение прав родителей (законных представителей) обучающихся на участие в управлении образовательной организацией в форме, определенной ее уставом:</a:t>
            </a:r>
          </a:p>
          <a:p>
            <a:pPr algn="just"/>
            <a:r>
              <a:rPr lang="ru-RU" sz="2400" dirty="0"/>
              <a:t>п. 7 ч. 3 ст. 44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/>
              <a:t>ст. 45 Федерального закона от 29 декабря 2012 г. № 273-ФЗ «Об образовании в Российской Федерации</a:t>
            </a:r>
            <a:r>
              <a:rPr lang="ru-RU" sz="2400" dirty="0" smtClean="0"/>
              <a:t>»;</a:t>
            </a:r>
          </a:p>
          <a:p>
            <a:pPr algn="just"/>
            <a:r>
              <a:rPr lang="ru-RU" sz="2400" dirty="0" smtClean="0"/>
              <a:t>18) </a:t>
            </a:r>
            <a:r>
              <a:rPr lang="ru-RU" sz="2400" dirty="0"/>
              <a:t>соблюдение прав родителей (законных представителей) обучающихся в части ознакомления с уставом образовательной организации, лицензией на осуществление образовательной деятельности, основными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обучающихся:</a:t>
            </a:r>
          </a:p>
          <a:p>
            <a:pPr algn="just"/>
            <a:r>
              <a:rPr lang="ru-RU" sz="2400" dirty="0"/>
              <a:t>п. 3 ч. 3 ст. 44, ч. 2 ст. 55 Федерального закона от 29 декабря 2012 г.  № 273-ФЗ «Об образовании в Российской Федерации»;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5169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Федеральный </a:t>
            </a:r>
            <a:r>
              <a:rPr lang="ru-RU" sz="2800" b="1" dirty="0">
                <a:solidFill>
                  <a:srgbClr val="FF0000"/>
                </a:solidFill>
              </a:rPr>
              <a:t>государственный надзор в сфере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233055"/>
            <a:ext cx="11180618" cy="511232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20) формы получения образования и формы обучения:</a:t>
            </a:r>
          </a:p>
          <a:p>
            <a:pPr algn="just"/>
            <a:r>
              <a:rPr lang="ru-RU" sz="2400" dirty="0" smtClean="0"/>
              <a:t>ч</a:t>
            </a:r>
            <a:r>
              <a:rPr lang="ru-RU" sz="2400" dirty="0"/>
              <a:t>. 5 ст. 17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b="1" dirty="0"/>
              <a:t>21)	сроки получения общего образования с учётом различных форм обучения, образовательных технологий и особенностей отдельных категорий обучающихся:</a:t>
            </a:r>
          </a:p>
          <a:p>
            <a:pPr algn="just"/>
            <a:r>
              <a:rPr lang="ru-RU" sz="2400" dirty="0" smtClean="0"/>
              <a:t>ч</a:t>
            </a:r>
            <a:r>
              <a:rPr lang="ru-RU" sz="2400" dirty="0"/>
              <a:t>. 4   ст. 11 Федерального закона от 29 декабря 2012 г. № 273-ФЗ «Об образовании в Российской Федерации»; </a:t>
            </a:r>
          </a:p>
          <a:p>
            <a:pPr algn="just"/>
            <a:r>
              <a:rPr lang="ru-RU" sz="2400" b="1" dirty="0"/>
              <a:t>22) соблюдение правил оказания платных образовательных услуг:</a:t>
            </a:r>
          </a:p>
          <a:p>
            <a:pPr algn="just"/>
            <a:r>
              <a:rPr lang="ru-RU" sz="2400" dirty="0" err="1"/>
              <a:t>ч.ч</a:t>
            </a:r>
            <a:r>
              <a:rPr lang="ru-RU" sz="2400" dirty="0"/>
              <a:t>. 2, 4, 6, 8 ст. 54 Федерального закона от 29 декабря 2012 г. № 273-ФЗ «Об образовании в Российской Федерации»;</a:t>
            </a:r>
          </a:p>
          <a:p>
            <a:pPr algn="just"/>
            <a:r>
              <a:rPr lang="ru-RU" sz="2400" dirty="0" err="1"/>
              <a:t>п.п</a:t>
            </a:r>
            <a:r>
              <a:rPr lang="ru-RU" sz="2400" dirty="0"/>
              <a:t>. 3, 5-13, 15, 17-21 Правил оказания платных образовательных услуг, утв. постановлением Правительства Российской Федерации от 15 августа 2013 г. № 706.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57546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Профилактика нарушений законодательства об образовании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2800" dirty="0" smtClean="0"/>
              <a:t>Официальный сайт Управления по надзору и контролю в сфере образования Министерства просвещения, науки и по делам молодежи Кабардино-Балкарской Республики                                   в  сети «Интернет»</a:t>
            </a:r>
          </a:p>
          <a:p>
            <a:pPr algn="ctr"/>
            <a:r>
              <a:rPr lang="ru-RU" sz="4000" dirty="0" err="1">
                <a:solidFill>
                  <a:srgbClr val="FF0000"/>
                </a:solidFill>
              </a:rPr>
              <a:t>к</a:t>
            </a:r>
            <a:r>
              <a:rPr lang="ru-RU" sz="4000" dirty="0" err="1" smtClean="0">
                <a:solidFill>
                  <a:srgbClr val="FF0000"/>
                </a:solidFill>
              </a:rPr>
              <a:t>брнадзор.рф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0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3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Лицензионный контроль за образовательной деятельностью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32721" cy="402336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ru-RU" sz="2600" dirty="0">
                <a:solidFill>
                  <a:srgbClr val="FF0000"/>
                </a:solidFill>
              </a:rPr>
              <a:t>Лицензионный </a:t>
            </a:r>
            <a:r>
              <a:rPr lang="ru-RU" sz="2600" dirty="0" smtClean="0">
                <a:solidFill>
                  <a:srgbClr val="FF0000"/>
                </a:solidFill>
              </a:rPr>
              <a:t>контроль за образовательной деятельностью - контроль соблюдения лицензиатом лицензионных требований.</a:t>
            </a:r>
          </a:p>
          <a:p>
            <a:pPr marL="201168" lvl="1" indent="0" algn="just">
              <a:buNone/>
            </a:pPr>
            <a:endParaRPr lang="ru-RU" sz="2600" dirty="0">
              <a:solidFill>
                <a:srgbClr val="FF0000"/>
              </a:solidFill>
            </a:endParaRPr>
          </a:p>
          <a:p>
            <a:pPr marL="201168" lvl="1" indent="0" algn="ctr">
              <a:buNone/>
            </a:pPr>
            <a:r>
              <a:rPr lang="ru-RU" sz="2600" dirty="0"/>
              <a:t>О</a:t>
            </a:r>
            <a:r>
              <a:rPr lang="ru-RU" sz="2600" dirty="0" smtClean="0"/>
              <a:t>существляется </a:t>
            </a:r>
            <a:r>
              <a:rPr lang="ru-RU" sz="2600" dirty="0"/>
              <a:t>в </a:t>
            </a:r>
            <a:r>
              <a:rPr lang="ru-RU" sz="2600" dirty="0" smtClean="0"/>
              <a:t>отношении юридических лиц и индивидуальных предпринимателей в порядке</a:t>
            </a:r>
            <a:r>
              <a:rPr lang="ru-RU" sz="2600" dirty="0"/>
              <a:t>, предусмотренном Федеральным </a:t>
            </a:r>
            <a:r>
              <a:rPr lang="ru-RU" sz="2600" dirty="0" smtClean="0"/>
              <a:t>законом от 26.12.2008 г. № 294-ФЗ </a:t>
            </a:r>
            <a:r>
              <a:rPr lang="ru-RU" sz="2600" dirty="0"/>
              <a:t>"О защите прав юридических лиц и индивидуальных предпринимателей при осуществлении государственного контроля (надзора) и муниципального контроля", с учетом особенностей, установленных Федеральным </a:t>
            </a:r>
            <a:r>
              <a:rPr lang="ru-RU" sz="2600" dirty="0" smtClean="0"/>
              <a:t>законом о04.05.2011 г. № 99-ФЗ "</a:t>
            </a:r>
            <a:r>
              <a:rPr lang="ru-RU" sz="2600" dirty="0"/>
              <a:t>О лицензировании отдельных видов деятельности".</a:t>
            </a:r>
          </a:p>
        </p:txBody>
      </p:sp>
    </p:spTree>
    <p:extLst>
      <p:ext uri="{BB962C8B-B14F-4D97-AF65-F5344CB8AC3E}">
        <p14:creationId xmlns:p14="http://schemas.microsoft.com/office/powerpoint/2010/main" val="188594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11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Осуществление проверок по государственному контролю (надзору) и лицензионному контролю за образовательной деятельностью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1818"/>
            <a:ext cx="10058400" cy="462741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плановые проверки </a:t>
            </a:r>
            <a:r>
              <a:rPr lang="ru-RU" sz="2600" dirty="0" smtClean="0"/>
              <a:t>в соответствии с ежегодным планом проверок юридических лиц и индивидуальных предпринимателей, согласованным с Прокуратурой КБР (размещен на сайте </a:t>
            </a:r>
            <a:r>
              <a:rPr lang="ru-RU" sz="2600" dirty="0" err="1" smtClean="0"/>
              <a:t>кбрнадзор.рф</a:t>
            </a:r>
            <a:r>
              <a:rPr lang="ru-RU" sz="2600" dirty="0" smtClean="0"/>
              <a:t> в разделе «водный план проверок»);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600" dirty="0" smtClean="0"/>
              <a:t> </a:t>
            </a:r>
            <a:r>
              <a:rPr lang="ru-RU" sz="2600" dirty="0" smtClean="0">
                <a:solidFill>
                  <a:srgbClr val="FF0000"/>
                </a:solidFill>
              </a:rPr>
              <a:t>внеплановые проверки:</a:t>
            </a:r>
            <a:r>
              <a:rPr lang="ru-RU" sz="2600" dirty="0" smtClean="0"/>
              <a:t> истечение </a:t>
            </a:r>
            <a:r>
              <a:rPr lang="ru-RU" sz="2600" dirty="0"/>
              <a:t>срока исполнения </a:t>
            </a:r>
            <a:r>
              <a:rPr lang="ru-RU" sz="2600" dirty="0" smtClean="0"/>
              <a:t>предписания об устранении нарушений; выявление нарушения </a:t>
            </a:r>
            <a:r>
              <a:rPr lang="ru-RU" sz="2600" dirty="0"/>
              <a:t>требований законодательства об образовании при проведении государственной аккредитации образовательной </a:t>
            </a:r>
            <a:r>
              <a:rPr lang="ru-RU" sz="2600" dirty="0" smtClean="0"/>
              <a:t>деятельности; выявление нарушения </a:t>
            </a:r>
            <a:r>
              <a:rPr lang="ru-RU" sz="2600" dirty="0"/>
              <a:t>требований законодательства об образовании, в том числе </a:t>
            </a:r>
            <a:r>
              <a:rPr lang="ru-RU" sz="2600" dirty="0" smtClean="0"/>
              <a:t>требований ФГОС, </a:t>
            </a:r>
            <a:r>
              <a:rPr lang="ru-RU" sz="2600" dirty="0"/>
              <a:t>на основе данных мониторинга в системе </a:t>
            </a:r>
            <a:r>
              <a:rPr lang="ru-RU" sz="2600" dirty="0" smtClean="0"/>
              <a:t>образования; поступление информации об угрозе причинения вреда жизни и здоровью участников образовательных отношений; поручение  Президента РФ, Правительства РФ; требование </a:t>
            </a:r>
            <a:r>
              <a:rPr lang="ru-RU" sz="2600" dirty="0"/>
              <a:t>прокурора </a:t>
            </a:r>
            <a:r>
              <a:rPr lang="ru-RU" sz="2600" dirty="0" smtClean="0"/>
              <a:t>в </a:t>
            </a:r>
            <a:r>
              <a:rPr lang="ru-RU" sz="2600" dirty="0"/>
              <a:t>рамках надзора за исполнением законов по поступившим в органы прокуратуры материалам и обращениям</a:t>
            </a:r>
          </a:p>
        </p:txBody>
      </p:sp>
    </p:spTree>
    <p:extLst>
      <p:ext uri="{BB962C8B-B14F-4D97-AF65-F5344CB8AC3E}">
        <p14:creationId xmlns:p14="http://schemas.microsoft.com/office/powerpoint/2010/main" val="367021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3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Комплексные плановые проверки в отношении общеобразовательных организаций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федеральный </a:t>
            </a:r>
            <a:r>
              <a:rPr lang="ru-RU" sz="2800" dirty="0">
                <a:solidFill>
                  <a:schemeClr val="tx1"/>
                </a:solidFill>
              </a:rPr>
              <a:t>государственный надзор в сфере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федеральный </a:t>
            </a:r>
            <a:r>
              <a:rPr lang="ru-RU" sz="2800" dirty="0">
                <a:solidFill>
                  <a:schemeClr val="tx1"/>
                </a:solidFill>
              </a:rPr>
              <a:t>государственный контроль качества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лицензионный </a:t>
            </a:r>
            <a:r>
              <a:rPr lang="ru-RU" sz="2800" dirty="0">
                <a:solidFill>
                  <a:schemeClr val="tx1"/>
                </a:solidFill>
              </a:rPr>
              <a:t>контроль за образовательной </a:t>
            </a:r>
            <a:r>
              <a:rPr lang="ru-RU" sz="2800" dirty="0" smtClean="0">
                <a:solidFill>
                  <a:schemeClr val="tx1"/>
                </a:solidFill>
              </a:rPr>
              <a:t>деятельностью.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Периодичность проверок в отношении каждой общеобразовательной организации  определяется на основании нормы, предусмотренной              ч. 2 ст. 9 ФЗ от </a:t>
            </a:r>
            <a:r>
              <a:rPr lang="ru-RU" sz="2400" dirty="0">
                <a:solidFill>
                  <a:srgbClr val="FF0000"/>
                </a:solidFill>
              </a:rPr>
              <a:t>26.12.2008 г. </a:t>
            </a:r>
            <a:r>
              <a:rPr lang="ru-RU" sz="2400" dirty="0" smtClean="0">
                <a:solidFill>
                  <a:srgbClr val="FF0000"/>
                </a:solidFill>
              </a:rPr>
              <a:t>№ 294 (1 раз в три года)                                                                            с учетом </a:t>
            </a:r>
            <a:r>
              <a:rPr lang="ru-RU" sz="2400" dirty="0" err="1" smtClean="0">
                <a:solidFill>
                  <a:srgbClr val="FF0000"/>
                </a:solidFill>
              </a:rPr>
              <a:t>риско</a:t>
            </a:r>
            <a:r>
              <a:rPr lang="ru-RU" sz="2400" dirty="0" smtClean="0">
                <a:solidFill>
                  <a:srgbClr val="FF0000"/>
                </a:solidFill>
              </a:rPr>
              <a:t>-ориентированного подхода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7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3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Административные регламенты исполнения переданных Российской Федерацией полномочий в сфере образования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5" y="1607127"/>
            <a:ext cx="11360726" cy="472440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600" b="1" dirty="0"/>
              <a:t>Административный регламент исполнения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функции по осуществлению федерального государственного надзора в сфере образования (утвержден приказом Министерства образования и науки Российской Федерации от 10 ноября 2017 г. № 1096);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b="1" dirty="0" smtClean="0"/>
              <a:t>Административный </a:t>
            </a:r>
            <a:r>
              <a:rPr lang="ru-RU" sz="2600" b="1" dirty="0"/>
              <a:t>регламент исполнения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функции по осуществлению федерального государственного контроля качества образования (утвержден приказом Министерства образования и науки Российской Федерации от 14 июня 2017 г. № 546</a:t>
            </a:r>
            <a:r>
              <a:rPr lang="ru-RU" sz="2600" b="1" dirty="0" smtClean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b="1" dirty="0" smtClean="0"/>
              <a:t>Административный </a:t>
            </a:r>
            <a:r>
              <a:rPr lang="ru-RU" sz="2600" b="1" dirty="0"/>
              <a:t>регламент исполнения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функции по осуществлению лицензионного контроля за образовательной деятельностью утвержден приказом Министерства образования и науки Российской Федерации от 7 декабря 2017 г. </a:t>
            </a:r>
            <a:r>
              <a:rPr lang="ru-RU" sz="2400" b="1" dirty="0"/>
              <a:t>№ 1197)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5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3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Комплексные плановые проверки в отношении общеобразовательных организаций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99" y="1845734"/>
            <a:ext cx="11229975" cy="4023360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федеральный </a:t>
            </a:r>
            <a:r>
              <a:rPr lang="ru-RU" sz="2800" dirty="0">
                <a:solidFill>
                  <a:schemeClr val="tx1"/>
                </a:solidFill>
              </a:rPr>
              <a:t>государственный надзор в сфере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 </a:t>
            </a:r>
            <a:r>
              <a:rPr lang="ru-RU" sz="2800" dirty="0" smtClean="0">
                <a:solidFill>
                  <a:srgbClr val="FF0000"/>
                </a:solidFill>
              </a:rPr>
              <a:t>(предписание (повторное предписание) об устранении нарушений, протокол об административном правонарушении, запрет на прием в ОУ, приостановление действия лицензии и аннулирование лицензии);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федеральный </a:t>
            </a:r>
            <a:r>
              <a:rPr lang="ru-RU" sz="2800" dirty="0">
                <a:solidFill>
                  <a:schemeClr val="tx1"/>
                </a:solidFill>
              </a:rPr>
              <a:t>государственный контроль качества </a:t>
            </a:r>
            <a:r>
              <a:rPr lang="ru-RU" sz="2800" dirty="0" smtClean="0">
                <a:solidFill>
                  <a:schemeClr val="tx1"/>
                </a:solidFill>
              </a:rPr>
              <a:t>образования </a:t>
            </a:r>
            <a:r>
              <a:rPr lang="ru-RU" sz="2800" dirty="0" smtClean="0">
                <a:solidFill>
                  <a:srgbClr val="FF0000"/>
                </a:solidFill>
              </a:rPr>
              <a:t>(приостановление и лишение государственной аккредитации);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лицензионный </a:t>
            </a:r>
            <a:r>
              <a:rPr lang="ru-RU" sz="2800" dirty="0">
                <a:solidFill>
                  <a:schemeClr val="tx1"/>
                </a:solidFill>
              </a:rPr>
              <a:t>контроль за образовательной </a:t>
            </a:r>
            <a:r>
              <a:rPr lang="ru-RU" sz="2800" dirty="0" smtClean="0">
                <a:solidFill>
                  <a:schemeClr val="tx1"/>
                </a:solidFill>
              </a:rPr>
              <a:t>деятельностью </a:t>
            </a:r>
            <a:r>
              <a:rPr lang="ru-RU" sz="2800" dirty="0">
                <a:solidFill>
                  <a:srgbClr val="FF0000"/>
                </a:solidFill>
              </a:rPr>
              <a:t>(предписание </a:t>
            </a:r>
            <a:r>
              <a:rPr lang="ru-RU" sz="2800" dirty="0" smtClean="0">
                <a:solidFill>
                  <a:srgbClr val="FF0000"/>
                </a:solidFill>
              </a:rPr>
              <a:t>(повторное предписание) об </a:t>
            </a:r>
            <a:r>
              <a:rPr lang="ru-RU" sz="2800" dirty="0">
                <a:solidFill>
                  <a:srgbClr val="FF0000"/>
                </a:solidFill>
              </a:rPr>
              <a:t>устранении нарушений, протокол об административном </a:t>
            </a:r>
            <a:r>
              <a:rPr lang="ru-RU" sz="2800" dirty="0" smtClean="0">
                <a:solidFill>
                  <a:srgbClr val="FF0000"/>
                </a:solidFill>
              </a:rPr>
              <a:t>правонарушении, запрет на прием в ОУ, </a:t>
            </a:r>
            <a:r>
              <a:rPr lang="ru-RU" sz="2800" dirty="0">
                <a:solidFill>
                  <a:srgbClr val="FF0000"/>
                </a:solidFill>
              </a:rPr>
              <a:t>приостановление действия лицензии и аннулирование лицензии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161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</TotalTime>
  <Words>4145</Words>
  <Application>Microsoft Office PowerPoint</Application>
  <PresentationFormat>Произвольный</PresentationFormat>
  <Paragraphs>268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Ретро</vt:lpstr>
      <vt:lpstr>Актуальные вопросы соблюдения норм законодательства об образовании при осуществлении образовательной деятельности общеобразовательной организацией</vt:lpstr>
      <vt:lpstr>Образовательная деятельность - деятельность по реализации образовательных программ (п. 17 ст. 2  ФЗ от 29.12.2012 г. № 273)</vt:lpstr>
      <vt:lpstr>Федеральные подзаконные акты в сфере образования регулируют отдельные вопросы организации и осуществления образовательной деятельности, особенности образовательных отношений, содержание образования</vt:lpstr>
      <vt:lpstr>Государственный контроль (надзор) в сфере образования (ст. 93 ФЗ от 29.12.2012 г. № 273)</vt:lpstr>
      <vt:lpstr>Лицензионный контроль за образовательной деятельностью</vt:lpstr>
      <vt:lpstr>Осуществление проверок по государственному контролю (надзору) и лицензионному контролю за образовательной деятельностью</vt:lpstr>
      <vt:lpstr>Комплексные плановые проверки в отношении общеобразовательных организаций</vt:lpstr>
      <vt:lpstr>Административные регламенты исполнения переданных Российской Федерацией полномочий в сфере образования</vt:lpstr>
      <vt:lpstr>Комплексные плановые проверки в отношении общеобразовательных организаций</vt:lpstr>
      <vt:lpstr>Лицензионный контроль</vt:lpstr>
      <vt:lpstr>Лицензионный контроль</vt:lpstr>
      <vt:lpstr>Лицензионный контроль</vt:lpstr>
      <vt:lpstr>Лицензионный контроль</vt:lpstr>
      <vt:lpstr>Лицензионный контроль</vt:lpstr>
      <vt:lpstr>Лицензионный контроль</vt:lpstr>
      <vt:lpstr>Лицензионный контроль</vt:lpstr>
      <vt:lpstr>Лицензионный контроль</vt:lpstr>
      <vt:lpstr>Федеральный государственный контроль качества образования</vt:lpstr>
      <vt:lpstr>Федеральный государственный контроль качества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Журнал регистрации заявлений родителей (законных представителей)  о приеме в школу</vt:lpstr>
      <vt:lpstr>Заявление родителя (законного представителя  о приеме ребенка в школу</vt:lpstr>
      <vt:lpstr>Заявление родителя (законного представителя  о приеме ребенка в школу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Заявление родителей (законных представителей)  об отчислении в порядке перевода в принимающую организацию</vt:lpstr>
      <vt:lpstr>Журнал регистрации заявлений родителей (законных представителей) об отчислении обучающегося в порядке перевода в принимающую организацию и выдаче личного дела обучающегося</vt:lpstr>
      <vt:lpstr>Зачисление обучающегося в принимающую организацию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Федеральный государственный надзор в сфере образования</vt:lpstr>
      <vt:lpstr>Профилактика нарушений законодательства об образовании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соблюдения норм законодательства об образовании при осуществлении образовательной деятельности общеобразовательной организацией</dc:title>
  <dc:creator>Anjella</dc:creator>
  <cp:lastModifiedBy>LukovaAA</cp:lastModifiedBy>
  <cp:revision>59</cp:revision>
  <dcterms:created xsi:type="dcterms:W3CDTF">2019-03-22T17:18:01Z</dcterms:created>
  <dcterms:modified xsi:type="dcterms:W3CDTF">2019-03-29T12:33:10Z</dcterms:modified>
</cp:coreProperties>
</file>